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1-2.png"/><Relationship Id="rId3" Type="http://schemas.openxmlformats.org/officeDocument/2006/relationships/image" Target="../media/image-1-3.jp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jpg"/><Relationship Id="rId2" Type="http://schemas.openxmlformats.org/officeDocument/2006/relationships/image" Target="../media/image-17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jpg"/><Relationship Id="rId2" Type="http://schemas.openxmlformats.org/officeDocument/2006/relationships/image" Target="../media/image-18-2.jpg"/><Relationship Id="rId3" Type="http://schemas.openxmlformats.org/officeDocument/2006/relationships/image" Target="../media/image-18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jpg"/><Relationship Id="rId2" Type="http://schemas.openxmlformats.org/officeDocument/2006/relationships/image" Target="../media/image-21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jpg"/><Relationship Id="rId2" Type="http://schemas.openxmlformats.org/officeDocument/2006/relationships/image" Target="../media/image-22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image" Target="../media/image-2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image" Target="../media/image-2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2743200" y="1285875"/>
            <a:ext cx="54864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52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Le guide anticipatorie</a:t>
            </a:r>
            <a:endParaRPr lang="en-US" sz="5200" dirty="0"/>
          </a:p>
        </p:txBody>
      </p:sp>
      <p:sp>
        <p:nvSpPr>
          <p:cNvPr id="3" name="Object2"/>
          <p:cNvSpPr txBox="1"/>
          <p:nvPr/>
        </p:nvSpPr>
        <p:spPr>
          <a:xfrm>
            <a:off x="2743200" y="2674620"/>
            <a:ext cx="54864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3600" i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3600" dirty="0"/>
          </a:p>
        </p:txBody>
      </p:sp>
      <p:sp>
        <p:nvSpPr>
          <p:cNvPr id="4" name="Object3"/>
          <p:cNvSpPr txBox="1"/>
          <p:nvPr/>
        </p:nvSpPr>
        <p:spPr>
          <a:xfrm>
            <a:off x="2743200" y="3446145"/>
            <a:ext cx="54864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3600" i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Nati per leggere</a:t>
            </a:r>
            <a:endParaRPr lang="en-US" sz="3600" dirty="0"/>
          </a:p>
        </p:txBody>
      </p:sp>
      <p:sp>
        <p:nvSpPr>
          <p:cNvPr id="5" name="Object4"/>
          <p:cNvSpPr txBox="1"/>
          <p:nvPr/>
        </p:nvSpPr>
        <p:spPr>
          <a:xfrm>
            <a:off x="2743200" y="4114800"/>
            <a:ext cx="54864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4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Anna Maria Davoli</a:t>
            </a:r>
            <a:endParaRPr lang="en-US" sz="1350" dirty="0"/>
          </a:p>
        </p:txBody>
      </p:sp>
      <p:sp>
        <p:nvSpPr>
          <p:cNvPr id="6" name="Object5"/>
          <p:cNvSpPr txBox="1"/>
          <p:nvPr/>
        </p:nvSpPr>
        <p:spPr>
          <a:xfrm>
            <a:off x="2743200" y="4371975"/>
            <a:ext cx="54864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900" i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17 marzo 2021</a:t>
            </a:r>
            <a:endParaRPr lang="en-US" sz="900" dirty="0"/>
          </a:p>
        </p:txBody>
      </p:sp>
      <p:pic>
        <p:nvPicPr>
          <p:cNvPr id="7" name="Object 6" descr="C:/My/wizzi/stfnbssl/wizzi.documents/packages/anna.beba/.wizzi/documents/marzo21/images/cosie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" y="1234440"/>
            <a:ext cx="1463040" cy="822960"/>
          </a:xfrm>
          <a:prstGeom prst="rect">
            <a:avLst/>
          </a:prstGeom>
        </p:spPr>
      </p:pic>
      <p:pic>
        <p:nvPicPr>
          <p:cNvPr id="8" name="Object 7" descr="C:/My/wizzi/stfnbssl/wizzi.documents/packages/anna.beba/.wizzi/documents/marzo21/images/bminforma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2160270"/>
            <a:ext cx="1463040" cy="822960"/>
          </a:xfrm>
          <a:prstGeom prst="rect">
            <a:avLst/>
          </a:prstGeom>
        </p:spPr>
      </p:pic>
      <p:pic>
        <p:nvPicPr>
          <p:cNvPr id="9" name="Object 8" descr="C:/My/wizzi/stfnbssl/wizzi.documents/packages/anna.beba/.wizzi/documents/marzo21/images/npl.jp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3086100"/>
            <a:ext cx="1463040" cy="8229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9 mesi/2</a:t>
            </a:r>
            <a:endParaRPr lang="en-US" sz="2100" dirty="0"/>
          </a:p>
        </p:txBody>
      </p:sp>
      <p:pic>
        <p:nvPicPr>
          <p:cNvPr id="4" name="Object 3" descr="C:/My/wizzi/stfnbssl/wizzi.documents/packages/anna.beba/.wizzi/documents/marzo21/images/iphon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651760" cy="3806190"/>
          </a:xfrm>
          <a:prstGeom prst="rect">
            <a:avLst/>
          </a:prstGeom>
        </p:spPr>
      </p:pic>
      <p:pic>
        <p:nvPicPr>
          <p:cNvPr id="5" name="Object 4" descr="C:/My/wizzi/stfnbssl/wizzi.documents/packages/anna.beba/.wizzi/documents/marzo21/images/9 mesi 2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594485"/>
            <a:ext cx="2103120" cy="32404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1 anno</a:t>
            </a:r>
            <a:endParaRPr lang="en-US" sz="2100" dirty="0"/>
          </a:p>
        </p:txBody>
      </p:sp>
      <p:pic>
        <p:nvPicPr>
          <p:cNvPr id="4" name="Object 3" descr="C:/My/wizzi/stfnbssl/wizzi.documents/packages/anna.beba/.wizzi/documents/marzo21/images/iphon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651760" cy="3806190"/>
          </a:xfrm>
          <a:prstGeom prst="rect">
            <a:avLst/>
          </a:prstGeom>
        </p:spPr>
      </p:pic>
      <p:pic>
        <p:nvPicPr>
          <p:cNvPr id="5" name="Object 4" descr="C:/My/wizzi/stfnbssl/wizzi.documents/packages/anna.beba/.wizzi/documents/marzo21/images/1 anno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594485"/>
            <a:ext cx="2103120" cy="32404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14 mesi</a:t>
            </a:r>
            <a:endParaRPr lang="en-US" sz="2100" dirty="0"/>
          </a:p>
        </p:txBody>
      </p:sp>
      <p:pic>
        <p:nvPicPr>
          <p:cNvPr id="4" name="Object 3" descr="C:/My/wizzi/stfnbssl/wizzi.documents/packages/anna.beba/.wizzi/documents/marzo21/images/iphon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651760" cy="3806190"/>
          </a:xfrm>
          <a:prstGeom prst="rect">
            <a:avLst/>
          </a:prstGeom>
        </p:spPr>
      </p:pic>
      <p:pic>
        <p:nvPicPr>
          <p:cNvPr id="5" name="Object 4" descr="C:/My/wizzi/stfnbssl/wizzi.documents/packages/anna.beba/.wizzi/documents/marzo21/images/14 mesi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594485"/>
            <a:ext cx="2103120" cy="32404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17 mesi 1</a:t>
            </a:r>
            <a:endParaRPr lang="en-US" sz="2100" dirty="0"/>
          </a:p>
        </p:txBody>
      </p:sp>
      <p:pic>
        <p:nvPicPr>
          <p:cNvPr id="4" name="Object 3" descr="C:/My/wizzi/stfnbssl/wizzi.documents/packages/anna.beba/.wizzi/documents/marzo21/images/iphon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651760" cy="3806190"/>
          </a:xfrm>
          <a:prstGeom prst="rect">
            <a:avLst/>
          </a:prstGeom>
        </p:spPr>
      </p:pic>
      <p:pic>
        <p:nvPicPr>
          <p:cNvPr id="5" name="Object 4" descr="C:/My/wizzi/stfnbssl/wizzi.documents/packages/anna.beba/.wizzi/documents/marzo21/images/17 m 1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594485"/>
            <a:ext cx="2103120" cy="32404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17 mesi 2</a:t>
            </a:r>
            <a:endParaRPr lang="en-US" sz="2100" dirty="0"/>
          </a:p>
        </p:txBody>
      </p:sp>
      <p:pic>
        <p:nvPicPr>
          <p:cNvPr id="4" name="Object 3" descr="C:/My/wizzi/stfnbssl/wizzi.documents/packages/anna.beba/.wizzi/documents/marzo21/images/iphon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651760" cy="3806190"/>
          </a:xfrm>
          <a:prstGeom prst="rect">
            <a:avLst/>
          </a:prstGeom>
        </p:spPr>
      </p:pic>
      <p:pic>
        <p:nvPicPr>
          <p:cNvPr id="5" name="Object 4" descr="C:/My/wizzi/stfnbssl/wizzi.documents/packages/anna.beba/.wizzi/documents/marzo21/images/17 m 2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594485"/>
            <a:ext cx="2103120" cy="32404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18 mesi</a:t>
            </a:r>
            <a:endParaRPr lang="en-US" sz="2100" dirty="0"/>
          </a:p>
        </p:txBody>
      </p:sp>
      <p:pic>
        <p:nvPicPr>
          <p:cNvPr id="4" name="Object 3" descr="C:/My/wizzi/stfnbssl/wizzi.documents/packages/anna.beba/.wizzi/documents/marzo21/images/iphon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651760" cy="3806190"/>
          </a:xfrm>
          <a:prstGeom prst="rect">
            <a:avLst/>
          </a:prstGeom>
        </p:spPr>
      </p:pic>
      <p:pic>
        <p:nvPicPr>
          <p:cNvPr id="5" name="Object 4" descr="C:/My/wizzi/stfnbssl/wizzi.documents/packages/anna.beba/.wizzi/documents/marzo21/images/18 mesi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594485"/>
            <a:ext cx="2103120" cy="32404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19 mesi</a:t>
            </a:r>
            <a:endParaRPr lang="en-US" sz="2100" dirty="0"/>
          </a:p>
        </p:txBody>
      </p:sp>
      <p:pic>
        <p:nvPicPr>
          <p:cNvPr id="4" name="Object 3" descr="C:/My/wizzi/stfnbssl/wizzi.documents/packages/anna.beba/.wizzi/documents/marzo21/images/iphon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651760" cy="3806190"/>
          </a:xfrm>
          <a:prstGeom prst="rect">
            <a:avLst/>
          </a:prstGeom>
        </p:spPr>
      </p:pic>
      <p:pic>
        <p:nvPicPr>
          <p:cNvPr id="5" name="Object 4" descr="C:/My/wizzi/stfnbssl/wizzi.documents/packages/anna.beba/.wizzi/documents/marzo21/images/19 mesi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594485"/>
            <a:ext cx="2103120" cy="32404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 </a:t>
            </a:r>
            <a:endParaRPr lang="en-US" sz="2100" dirty="0"/>
          </a:p>
        </p:txBody>
      </p:sp>
      <p:sp>
        <p:nvSpPr>
          <p:cNvPr id="4" name="Object3"/>
          <p:cNvSpPr txBox="1"/>
          <p:nvPr/>
        </p:nvSpPr>
        <p:spPr>
          <a:xfrm>
            <a:off x="914400" y="123444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6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20 mesi</a:t>
            </a:r>
            <a:endParaRPr lang="en-US" sz="1600" dirty="0"/>
          </a:p>
        </p:txBody>
      </p:sp>
      <p:sp>
        <p:nvSpPr>
          <p:cNvPr id="5" name="Object4"/>
          <p:cNvSpPr txBox="1"/>
          <p:nvPr/>
        </p:nvSpPr>
        <p:spPr>
          <a:xfrm>
            <a:off x="914400" y="154305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4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Gli inquinanti alimentari</a:t>
            </a:r>
            <a:endParaRPr lang="en-US" sz="1400" dirty="0"/>
          </a:p>
        </p:txBody>
      </p:sp>
      <p:sp>
        <p:nvSpPr>
          <p:cNvPr id="6" name="Object5"/>
          <p:cNvSpPr txBox="1"/>
          <p:nvPr/>
        </p:nvSpPr>
        <p:spPr>
          <a:xfrm>
            <a:off x="914400" y="195453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6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21 mesi</a:t>
            </a:r>
            <a:endParaRPr lang="en-US" sz="1600" dirty="0"/>
          </a:p>
        </p:txBody>
      </p:sp>
      <p:sp>
        <p:nvSpPr>
          <p:cNvPr id="7" name="Object6"/>
          <p:cNvSpPr txBox="1"/>
          <p:nvPr/>
        </p:nvSpPr>
        <p:spPr>
          <a:xfrm>
            <a:off x="914400" y="226314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4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 pericoli in cucina</a:t>
            </a:r>
            <a:endParaRPr lang="en-US" sz="1400" dirty="0"/>
          </a:p>
        </p:txBody>
      </p:sp>
      <p:sp>
        <p:nvSpPr>
          <p:cNvPr id="8" name="Object7"/>
          <p:cNvSpPr txBox="1"/>
          <p:nvPr/>
        </p:nvSpPr>
        <p:spPr>
          <a:xfrm>
            <a:off x="914400" y="267462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6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22 mesi</a:t>
            </a:r>
            <a:endParaRPr lang="en-US" sz="1600" dirty="0"/>
          </a:p>
        </p:txBody>
      </p:sp>
      <p:sp>
        <p:nvSpPr>
          <p:cNvPr id="9" name="Object8"/>
          <p:cNvSpPr txBox="1"/>
          <p:nvPr/>
        </p:nvSpPr>
        <p:spPr>
          <a:xfrm>
            <a:off x="914400" y="298323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4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Il bisogno di fibre</a:t>
            </a:r>
            <a:endParaRPr lang="en-US" sz="1400" dirty="0"/>
          </a:p>
        </p:txBody>
      </p:sp>
      <p:sp>
        <p:nvSpPr>
          <p:cNvPr id="10" name="Object9"/>
          <p:cNvSpPr txBox="1"/>
          <p:nvPr/>
        </p:nvSpPr>
        <p:spPr>
          <a:xfrm>
            <a:off x="914400" y="339471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6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2 anni</a:t>
            </a:r>
            <a:endParaRPr lang="en-US" sz="1600" dirty="0"/>
          </a:p>
        </p:txBody>
      </p:sp>
      <p:sp>
        <p:nvSpPr>
          <p:cNvPr id="11" name="Object10"/>
          <p:cNvSpPr txBox="1"/>
          <p:nvPr/>
        </p:nvSpPr>
        <p:spPr>
          <a:xfrm>
            <a:off x="914400" y="370332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4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Buone abitudini e strategie per invogliare il tuo bambino a mangiare cibi salutari</a:t>
            </a:r>
            <a:endParaRPr lang="en-US" sz="1400" dirty="0"/>
          </a:p>
        </p:txBody>
      </p:sp>
      <p:sp>
        <p:nvSpPr>
          <p:cNvPr id="12" name="Object11"/>
          <p:cNvSpPr txBox="1"/>
          <p:nvPr/>
        </p:nvSpPr>
        <p:spPr>
          <a:xfrm>
            <a:off x="914400" y="411480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6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3 anni e 2 mesi</a:t>
            </a:r>
            <a:endParaRPr lang="en-US" sz="1600" dirty="0"/>
          </a:p>
        </p:txBody>
      </p:sp>
      <p:sp>
        <p:nvSpPr>
          <p:cNvPr id="13" name="Object12"/>
          <p:cNvSpPr txBox="1"/>
          <p:nvPr/>
        </p:nvSpPr>
        <p:spPr>
          <a:xfrm>
            <a:off x="914400" y="442341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4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E se non vuole mangiare frutta e verdura?</a:t>
            </a:r>
            <a:endParaRPr lang="en-US" sz="1400" dirty="0"/>
          </a:p>
        </p:txBody>
      </p:sp>
      <p:pic>
        <p:nvPicPr>
          <p:cNvPr id="14" name="Object 13" descr="C:/My/wizzi/stfnbssl/wizzi.documents/packages/anna.beba/.wizzi/documents/marzo21/images/l'orto dei piccoli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234440"/>
            <a:ext cx="2011680" cy="1285875"/>
          </a:xfrm>
          <a:prstGeom prst="rect">
            <a:avLst/>
          </a:prstGeom>
        </p:spPr>
      </p:pic>
      <p:pic>
        <p:nvPicPr>
          <p:cNvPr id="15" name="Object 14" descr="C:/My/wizzi/stfnbssl/wizzi.documents/packages/anna.beba/.wizzi/documents/marzo21/images/mangia i piselli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77490"/>
            <a:ext cx="201168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 </a:t>
            </a:r>
            <a:endParaRPr lang="en-US" sz="2100" dirty="0"/>
          </a:p>
        </p:txBody>
      </p:sp>
      <p:sp>
        <p:nvSpPr>
          <p:cNvPr id="4" name="Object3"/>
          <p:cNvSpPr txBox="1"/>
          <p:nvPr/>
        </p:nvSpPr>
        <p:spPr>
          <a:xfrm>
            <a:off x="914400" y="123444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6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3 anni e 6 mesi</a:t>
            </a:r>
            <a:endParaRPr lang="en-US" sz="1600" dirty="0"/>
          </a:p>
        </p:txBody>
      </p:sp>
      <p:sp>
        <p:nvSpPr>
          <p:cNvPr id="5" name="Object4"/>
          <p:cNvSpPr txBox="1"/>
          <p:nvPr/>
        </p:nvSpPr>
        <p:spPr>
          <a:xfrm>
            <a:off x="914400" y="154305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4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Cerca di rendere più sani i tuoi piatti preferiti. Leggere un libro aiuta a mangiare cibi sani.</a:t>
            </a:r>
            <a:endParaRPr lang="en-US" sz="1400" dirty="0"/>
          </a:p>
        </p:txBody>
      </p:sp>
      <p:sp>
        <p:nvSpPr>
          <p:cNvPr id="6" name="Object5"/>
          <p:cNvSpPr txBox="1"/>
          <p:nvPr/>
        </p:nvSpPr>
        <p:spPr>
          <a:xfrm>
            <a:off x="914400" y="195453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6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4 anni e 6 mesi</a:t>
            </a:r>
            <a:endParaRPr lang="en-US" sz="1600" dirty="0"/>
          </a:p>
        </p:txBody>
      </p:sp>
      <p:sp>
        <p:nvSpPr>
          <p:cNvPr id="7" name="Object6"/>
          <p:cNvSpPr txBox="1"/>
          <p:nvPr/>
        </p:nvSpPr>
        <p:spPr>
          <a:xfrm>
            <a:off x="914400" y="226314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4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Come fare per essere un modello sano?</a:t>
            </a:r>
            <a:endParaRPr lang="en-US" sz="1400" dirty="0"/>
          </a:p>
        </p:txBody>
      </p:sp>
      <p:sp>
        <p:nvSpPr>
          <p:cNvPr id="8" name="Object7"/>
          <p:cNvSpPr txBox="1"/>
          <p:nvPr/>
        </p:nvSpPr>
        <p:spPr>
          <a:xfrm>
            <a:off x="914400" y="267462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6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5 anni e 3 mesi</a:t>
            </a:r>
            <a:endParaRPr lang="en-US" sz="1600" dirty="0"/>
          </a:p>
        </p:txBody>
      </p:sp>
      <p:sp>
        <p:nvSpPr>
          <p:cNvPr id="9" name="Object8"/>
          <p:cNvSpPr txBox="1"/>
          <p:nvPr/>
        </p:nvSpPr>
        <p:spPr>
          <a:xfrm>
            <a:off x="914400" y="298323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4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Fra i 5 e i 6 anni sarà molto utile un Bilancio di salute dal tuo pediatra</a:t>
            </a:r>
            <a:endParaRPr lang="en-US" sz="1400" dirty="0"/>
          </a:p>
        </p:txBody>
      </p:sp>
      <p:pic>
        <p:nvPicPr>
          <p:cNvPr id="10" name="Object 9" descr="C:/My/wizzi/stfnbssl/wizzi.documents/packages/anna.beba/.wizzi/documents/marzo21/images/musi piatti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028700"/>
            <a:ext cx="1828800" cy="1028700"/>
          </a:xfrm>
          <a:prstGeom prst="rect">
            <a:avLst/>
          </a:prstGeom>
        </p:spPr>
      </p:pic>
      <p:pic>
        <p:nvPicPr>
          <p:cNvPr id="11" name="Object 10" descr="C:/My/wizzi/stfnbssl/wizzi.documents/packages/anna.beba/.wizzi/documents/marzo21/images/è ora di mangiare sano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314575"/>
            <a:ext cx="1828800" cy="1028700"/>
          </a:xfrm>
          <a:prstGeom prst="rect">
            <a:avLst/>
          </a:prstGeom>
        </p:spPr>
      </p:pic>
      <p:pic>
        <p:nvPicPr>
          <p:cNvPr id="12" name="Object 11" descr="C:/My/wizzi/stfnbssl/wizzi.documents/packages/anna.beba/.wizzi/documents/marzo21/images/bminforma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3600450"/>
            <a:ext cx="182880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5 anni e 9 mesi/1</a:t>
            </a:r>
            <a:endParaRPr lang="en-US" sz="2100" dirty="0"/>
          </a:p>
        </p:txBody>
      </p:sp>
      <p:pic>
        <p:nvPicPr>
          <p:cNvPr id="4" name="Object 3" descr="C:/My/wizzi/stfnbssl/wizzi.documents/packages/anna.beba/.wizzi/documents/marzo21/images/iphon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651760" cy="3806190"/>
          </a:xfrm>
          <a:prstGeom prst="rect">
            <a:avLst/>
          </a:prstGeom>
        </p:spPr>
      </p:pic>
      <p:pic>
        <p:nvPicPr>
          <p:cNvPr id="5" name="Object 4" descr="C:/My/wizzi/stfnbssl/wizzi.documents/packages/anna.beba/.wizzi/documents/marzo21/images/5a 9 m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594485"/>
            <a:ext cx="2103120" cy="32404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Le App a supporto di genitori e caregiver</a:t>
            </a:r>
            <a:endParaRPr lang="en-US" sz="2100" dirty="0"/>
          </a:p>
        </p:txBody>
      </p:sp>
      <p:sp>
        <p:nvSpPr>
          <p:cNvPr id="4" name="Object3"/>
          <p:cNvSpPr txBox="1"/>
          <p:nvPr/>
        </p:nvSpPr>
        <p:spPr>
          <a:xfrm>
            <a:off x="914400" y="123444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•"/>
            </a:pPr>
            <a:r>
              <a:rPr lang="en-US" sz="1500" dirty="0">
                <a:solidFill>
                  <a:srgbClr val="FF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Contenuti basati sulle evidenze</a:t>
            </a:r>
            <a:endParaRPr lang="en-US" sz="1500" dirty="0"/>
          </a:p>
        </p:txBody>
      </p:sp>
      <p:sp>
        <p:nvSpPr>
          <p:cNvPr id="5" name="Object4"/>
          <p:cNvSpPr txBox="1"/>
          <p:nvPr/>
        </p:nvSpPr>
        <p:spPr>
          <a:xfrm>
            <a:off x="914400" y="174879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•"/>
            </a:pPr>
            <a:r>
              <a:rPr lang="en-US" sz="1500" dirty="0">
                <a:solidFill>
                  <a:srgbClr val="FF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Informazioni coerenti con le linee guida</a:t>
            </a:r>
            <a:endParaRPr lang="en-US" sz="1500" dirty="0"/>
          </a:p>
        </p:txBody>
      </p:sp>
      <p:sp>
        <p:nvSpPr>
          <p:cNvPr id="6" name="Object5"/>
          <p:cNvSpPr txBox="1"/>
          <p:nvPr/>
        </p:nvSpPr>
        <p:spPr>
          <a:xfrm>
            <a:off x="914400" y="226314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•"/>
            </a:pPr>
            <a:r>
              <a:rPr lang="en-US" sz="1500" dirty="0">
                <a:solidFill>
                  <a:srgbClr val="FF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Sviluppate con il supporto di professionisti sanitari</a:t>
            </a:r>
            <a:endParaRPr lang="en-US" sz="1500" dirty="0"/>
          </a:p>
        </p:txBody>
      </p:sp>
      <p:sp>
        <p:nvSpPr>
          <p:cNvPr id="7" name="Object6"/>
          <p:cNvSpPr txBox="1"/>
          <p:nvPr/>
        </p:nvSpPr>
        <p:spPr>
          <a:xfrm>
            <a:off x="914400" y="277749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•"/>
            </a:pPr>
            <a:r>
              <a:rPr lang="en-US" sz="1500" dirty="0">
                <a:solidFill>
                  <a:srgbClr val="FF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Con finanziamento adeguato (del Servizio Sanitario)</a:t>
            </a:r>
            <a:endParaRPr lang="en-US" sz="1500" dirty="0"/>
          </a:p>
        </p:txBody>
      </p:sp>
      <p:sp>
        <p:nvSpPr>
          <p:cNvPr id="8" name="Object7"/>
          <p:cNvSpPr txBox="1"/>
          <p:nvPr/>
        </p:nvSpPr>
        <p:spPr>
          <a:xfrm>
            <a:off x="914400" y="329184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5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Garantiscono che ai genitori vengano fornite risorse credibili e affidabili.</a:t>
            </a:r>
            <a:endParaRPr lang="en-US" sz="1500" dirty="0"/>
          </a:p>
        </p:txBody>
      </p:sp>
      <p:sp>
        <p:nvSpPr>
          <p:cNvPr id="9" name="Object8"/>
          <p:cNvSpPr txBox="1"/>
          <p:nvPr/>
        </p:nvSpPr>
        <p:spPr>
          <a:xfrm>
            <a:off x="914400" y="390906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0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Content and Quality of Infant Feeding Smartphone Apps: Five-Year Update on a Systematic Search and Evaluation</a:t>
            </a:r>
            <a:endParaRPr lang="en-US" sz="1000" dirty="0"/>
          </a:p>
        </p:txBody>
      </p:sp>
      <p:sp>
        <p:nvSpPr>
          <p:cNvPr id="10" name="Object9"/>
          <p:cNvSpPr txBox="1"/>
          <p:nvPr/>
        </p:nvSpPr>
        <p:spPr>
          <a:xfrm>
            <a:off x="914400" y="411480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000" i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Heilok Cheng, et all</a:t>
            </a:r>
            <a:endParaRPr lang="en-US" sz="1000" dirty="0"/>
          </a:p>
        </p:txBody>
      </p:sp>
      <p:sp>
        <p:nvSpPr>
          <p:cNvPr id="11" name="Object10"/>
          <p:cNvSpPr txBox="1"/>
          <p:nvPr/>
        </p:nvSpPr>
        <p:spPr>
          <a:xfrm>
            <a:off x="914400" y="442341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0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 Mobile App, KhunLook, to Support Thai Parents and Caregivers With Child Health Supervision: Development, Validation, and Acceptability Study</a:t>
            </a:r>
            <a:endParaRPr lang="en-US" sz="1000" dirty="0"/>
          </a:p>
        </p:txBody>
      </p:sp>
      <p:sp>
        <p:nvSpPr>
          <p:cNvPr id="12" name="Object11"/>
          <p:cNvSpPr txBox="1"/>
          <p:nvPr/>
        </p:nvSpPr>
        <p:spPr>
          <a:xfrm>
            <a:off x="914400" y="462915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000" i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Rosawan Areemit</a:t>
            </a:r>
            <a:endParaRPr lang="en-US" sz="1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5 anni e 9 mesi/2</a:t>
            </a:r>
            <a:endParaRPr lang="en-US" sz="2100" dirty="0"/>
          </a:p>
        </p:txBody>
      </p:sp>
      <p:pic>
        <p:nvPicPr>
          <p:cNvPr id="4" name="Object 3" descr="C:/My/wizzi/stfnbssl/wizzi.documents/packages/anna.beba/.wizzi/documents/marzo21/images/iphon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651760" cy="3806190"/>
          </a:xfrm>
          <a:prstGeom prst="rect">
            <a:avLst/>
          </a:prstGeom>
        </p:spPr>
      </p:pic>
      <p:pic>
        <p:nvPicPr>
          <p:cNvPr id="5" name="Object 4" descr="C:/My/wizzi/stfnbssl/wizzi.documents/packages/anna.beba/.wizzi/documents/marzo21/images/5a 9m 2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594485"/>
            <a:ext cx="2103120" cy="324040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6 anni</a:t>
            </a:r>
            <a:endParaRPr lang="en-US" sz="2100" dirty="0"/>
          </a:p>
        </p:txBody>
      </p:sp>
      <p:sp>
        <p:nvSpPr>
          <p:cNvPr id="4" name="Object3"/>
          <p:cNvSpPr txBox="1"/>
          <p:nvPr/>
        </p:nvSpPr>
        <p:spPr>
          <a:xfrm>
            <a:off x="914400" y="123444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endParaRPr lang="en-US" sz="1600" dirty="0"/>
          </a:p>
        </p:txBody>
      </p:sp>
      <p:sp>
        <p:nvSpPr>
          <p:cNvPr id="5" name="Object4"/>
          <p:cNvSpPr txBox="1"/>
          <p:nvPr/>
        </p:nvSpPr>
        <p:spPr>
          <a:xfrm>
            <a:off x="914400" y="154305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4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Coltiva un piccolo orto domestico</a:t>
            </a:r>
            <a:endParaRPr lang="en-US" sz="1400" dirty="0"/>
          </a:p>
        </p:txBody>
      </p:sp>
      <p:pic>
        <p:nvPicPr>
          <p:cNvPr id="6" name="Object 5" descr="C:/My/wizzi/stfnbssl/wizzi.documents/packages/anna.beba/.wizzi/documents/marzo21/images/l'orto dei bimbi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234440"/>
            <a:ext cx="2011680" cy="1285875"/>
          </a:xfrm>
          <a:prstGeom prst="rect">
            <a:avLst/>
          </a:prstGeom>
        </p:spPr>
      </p:pic>
      <p:pic>
        <p:nvPicPr>
          <p:cNvPr id="7" name="Object 6" descr="C:/My/wizzi/stfnbssl/wizzi.documents/packages/anna.beba/.wizzi/documents/marzo21/images/bimbi orticoltori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77490"/>
            <a:ext cx="201168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 </a:t>
            </a:r>
            <a:endParaRPr lang="en-US" sz="2100" dirty="0"/>
          </a:p>
        </p:txBody>
      </p:sp>
      <p:sp>
        <p:nvSpPr>
          <p:cNvPr id="4" name="Object3"/>
          <p:cNvSpPr txBox="1"/>
          <p:nvPr/>
        </p:nvSpPr>
        <p:spPr>
          <a:xfrm>
            <a:off x="914400" y="123444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6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6 anni</a:t>
            </a:r>
            <a:endParaRPr lang="en-US" sz="1600" dirty="0"/>
          </a:p>
        </p:txBody>
      </p:sp>
      <p:sp>
        <p:nvSpPr>
          <p:cNvPr id="5" name="Object4"/>
          <p:cNvSpPr txBox="1"/>
          <p:nvPr/>
        </p:nvSpPr>
        <p:spPr>
          <a:xfrm>
            <a:off x="914400" y="154305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4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Diventa un critico gastronomico... I momenti speciali a tavola uniscono la famiglia</a:t>
            </a:r>
            <a:endParaRPr lang="en-US" sz="1400" dirty="0"/>
          </a:p>
        </p:txBody>
      </p:sp>
      <p:pic>
        <p:nvPicPr>
          <p:cNvPr id="6" name="Object 5" descr="C:/My/wizzi/stfnbssl/wizzi.documents/packages/anna.beba/.wizzi/documents/marzo21/images/3 cuochi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234440"/>
            <a:ext cx="2011680" cy="1285875"/>
          </a:xfrm>
          <a:prstGeom prst="rect">
            <a:avLst/>
          </a:prstGeom>
        </p:spPr>
      </p:pic>
      <p:pic>
        <p:nvPicPr>
          <p:cNvPr id="7" name="Object 6" descr="C:/My/wizzi/stfnbssl/wizzi.documents/packages/anna.beba/.wizzi/documents/marzo21/images/momenti speciali a tavola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77490"/>
            <a:ext cx="201168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NpL e NpM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 </a:t>
            </a:r>
            <a:endParaRPr lang="en-US" sz="2100" dirty="0"/>
          </a:p>
        </p:txBody>
      </p:sp>
      <p:sp>
        <p:nvSpPr>
          <p:cNvPr id="4" name="Object3"/>
          <p:cNvSpPr txBox="1"/>
          <p:nvPr/>
        </p:nvSpPr>
        <p:spPr>
          <a:xfrm>
            <a:off x="914400" y="123444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5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Proposte di libri e ascolti musicali per le varie età</a:t>
            </a:r>
            <a:endParaRPr lang="en-US" sz="1500" dirty="0"/>
          </a:p>
        </p:txBody>
      </p:sp>
      <p:sp>
        <p:nvSpPr>
          <p:cNvPr id="5" name="Object4"/>
          <p:cNvSpPr txBox="1"/>
          <p:nvPr/>
        </p:nvSpPr>
        <p:spPr>
          <a:xfrm>
            <a:off x="914400" y="174879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5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Consigli</a:t>
            </a:r>
            <a:endParaRPr lang="en-US" sz="1500" dirty="0"/>
          </a:p>
        </p:txBody>
      </p:sp>
      <p:sp>
        <p:nvSpPr>
          <p:cNvPr id="6" name="Object5"/>
          <p:cNvSpPr txBox="1"/>
          <p:nvPr/>
        </p:nvSpPr>
        <p:spPr>
          <a:xfrm>
            <a:off x="914400" y="226314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•"/>
            </a:pPr>
            <a:r>
              <a:rPr lang="en-US" sz="1500" dirty="0">
                <a:solidFill>
                  <a:srgbClr val="FF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Tanti libri di qualità per ogni età</a:t>
            </a:r>
            <a:endParaRPr lang="en-US" sz="1500" dirty="0"/>
          </a:p>
        </p:txBody>
      </p:sp>
      <p:sp>
        <p:nvSpPr>
          <p:cNvPr id="7" name="Object6"/>
          <p:cNvSpPr txBox="1"/>
          <p:nvPr/>
        </p:nvSpPr>
        <p:spPr>
          <a:xfrm>
            <a:off x="914400" y="277749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•"/>
            </a:pPr>
            <a:r>
              <a:rPr lang="en-US" sz="1500" dirty="0">
                <a:solidFill>
                  <a:srgbClr val="FF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Le modalità di lettura</a:t>
            </a:r>
            <a:endParaRPr lang="en-US" sz="1500" dirty="0"/>
          </a:p>
        </p:txBody>
      </p:sp>
      <p:sp>
        <p:nvSpPr>
          <p:cNvPr id="8" name="Object7"/>
          <p:cNvSpPr txBox="1"/>
          <p:nvPr/>
        </p:nvSpPr>
        <p:spPr>
          <a:xfrm>
            <a:off x="914400" y="329184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•"/>
            </a:pPr>
            <a:r>
              <a:rPr lang="en-US" sz="1500" dirty="0">
                <a:solidFill>
                  <a:srgbClr val="FF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Frequentare la biblioteca</a:t>
            </a:r>
            <a:endParaRPr lang="en-US" sz="1500" dirty="0"/>
          </a:p>
        </p:txBody>
      </p:sp>
      <p:sp>
        <p:nvSpPr>
          <p:cNvPr id="9" name="Object8"/>
          <p:cNvSpPr txBox="1"/>
          <p:nvPr/>
        </p:nvSpPr>
        <p:spPr>
          <a:xfrm>
            <a:off x="914400" y="380619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•"/>
            </a:pPr>
            <a:r>
              <a:rPr lang="en-US" sz="1500" dirty="0">
                <a:solidFill>
                  <a:srgbClr val="FF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Frequentare le librerie</a:t>
            </a:r>
            <a:endParaRPr lang="en-US" sz="15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NpL e NpM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3 anni e 6 mesi, Papà</a:t>
            </a:r>
            <a:endParaRPr lang="en-US" sz="2100" dirty="0"/>
          </a:p>
        </p:txBody>
      </p:sp>
      <p:pic>
        <p:nvPicPr>
          <p:cNvPr id="4" name="Object 3" descr="C:/My/wizzi/stfnbssl/wizzi.documents/packages/anna.beba/.wizzi/documents/marzo21/images/iphon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651760" cy="3806190"/>
          </a:xfrm>
          <a:prstGeom prst="rect">
            <a:avLst/>
          </a:prstGeom>
        </p:spPr>
      </p:pic>
      <p:pic>
        <p:nvPicPr>
          <p:cNvPr id="5" name="Object 4" descr="C:/My/wizzi/stfnbssl/wizzi.documents/packages/anna.beba/.wizzi/documents/marzo21/images/NpL 2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594485"/>
            <a:ext cx="2103120" cy="324040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NpL e NpM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4 anni, Dialogico</a:t>
            </a:r>
            <a:endParaRPr lang="en-US" sz="2100" dirty="0"/>
          </a:p>
        </p:txBody>
      </p:sp>
      <p:pic>
        <p:nvPicPr>
          <p:cNvPr id="4" name="Object 3" descr="C:/My/wizzi/stfnbssl/wizzi.documents/packages/anna.beba/.wizzi/documents/marzo21/images/iphon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651760" cy="3806190"/>
          </a:xfrm>
          <a:prstGeom prst="rect">
            <a:avLst/>
          </a:prstGeom>
        </p:spPr>
      </p:pic>
      <p:pic>
        <p:nvPicPr>
          <p:cNvPr id="5" name="Object 4" descr="C:/My/wizzi/stfnbssl/wizzi.documents/packages/anna.beba/.wizzi/documents/marzo21/images/NpL 3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594485"/>
            <a:ext cx="2103120" cy="324040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La App BeBa, un lavoro da implementare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 </a:t>
            </a:r>
            <a:endParaRPr lang="en-US" sz="2100" dirty="0"/>
          </a:p>
        </p:txBody>
      </p:sp>
      <p:sp>
        <p:nvSpPr>
          <p:cNvPr id="4" name="Object3"/>
          <p:cNvSpPr txBox="1"/>
          <p:nvPr/>
        </p:nvSpPr>
        <p:spPr>
          <a:xfrm>
            <a:off x="914400" y="123444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6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Object4"/>
          <p:cNvSpPr txBox="1"/>
          <p:nvPr/>
        </p:nvSpPr>
        <p:spPr>
          <a:xfrm>
            <a:off x="914400" y="164592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28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Con i feedback dei genitori</a:t>
            </a:r>
            <a:endParaRPr lang="en-US" sz="2800" dirty="0"/>
          </a:p>
        </p:txBody>
      </p:sp>
      <p:sp>
        <p:nvSpPr>
          <p:cNvPr id="6" name="Object5"/>
          <p:cNvSpPr txBox="1"/>
          <p:nvPr/>
        </p:nvSpPr>
        <p:spPr>
          <a:xfrm>
            <a:off x="914400" y="226314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6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 </a:t>
            </a:r>
            <a:endParaRPr lang="en-US" sz="1600" dirty="0"/>
          </a:p>
        </p:txBody>
      </p:sp>
      <p:sp>
        <p:nvSpPr>
          <p:cNvPr id="7" name="Object6"/>
          <p:cNvSpPr txBox="1"/>
          <p:nvPr/>
        </p:nvSpPr>
        <p:spPr>
          <a:xfrm>
            <a:off x="914400" y="267462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28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Con i feedback dei pediatri</a:t>
            </a:r>
            <a:endParaRPr lang="en-US" sz="2800" dirty="0"/>
          </a:p>
        </p:txBody>
      </p:sp>
      <p:pic>
        <p:nvPicPr>
          <p:cNvPr id="8" name="Object 7" descr="C:/My/wizzi/stfnbssl/wizzi.documents/packages/anna.beba/.wizzi/documents/marzo21/images/work in progr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748790"/>
            <a:ext cx="2926080" cy="18002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1543050"/>
            <a:ext cx="54864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60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Grazie</a:t>
            </a:r>
            <a:endParaRPr lang="en-US" sz="6000" dirty="0"/>
          </a:p>
        </p:txBody>
      </p:sp>
      <p:sp>
        <p:nvSpPr>
          <p:cNvPr id="3" name="Object2"/>
          <p:cNvSpPr txBox="1"/>
          <p:nvPr/>
        </p:nvSpPr>
        <p:spPr>
          <a:xfrm>
            <a:off x="1828800" y="2571750"/>
            <a:ext cx="54864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48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per l'attenzione</a:t>
            </a:r>
            <a:endParaRPr lang="en-US" sz="4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Una App aiuta i genitori?</a:t>
            </a:r>
            <a:endParaRPr lang="en-US" sz="2100" dirty="0"/>
          </a:p>
        </p:txBody>
      </p:sp>
      <p:sp>
        <p:nvSpPr>
          <p:cNvPr id="4" name="Object3"/>
          <p:cNvSpPr txBox="1"/>
          <p:nvPr/>
        </p:nvSpPr>
        <p:spPr>
          <a:xfrm>
            <a:off x="914400" y="123444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5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 genitori apprezzano le mHealth Apps.</a:t>
            </a:r>
            <a:endParaRPr lang="en-US" sz="1500" dirty="0"/>
          </a:p>
        </p:txBody>
      </p:sp>
      <p:sp>
        <p:nvSpPr>
          <p:cNvPr id="5" name="Object4"/>
          <p:cNvSpPr txBox="1"/>
          <p:nvPr/>
        </p:nvSpPr>
        <p:spPr>
          <a:xfrm>
            <a:off x="914400" y="174879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5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Richiedono contatti brevi e ripetuti con informazioni pratiche.</a:t>
            </a:r>
            <a:endParaRPr lang="en-US" sz="1500" dirty="0"/>
          </a:p>
        </p:txBody>
      </p:sp>
      <p:sp>
        <p:nvSpPr>
          <p:cNvPr id="6" name="Object5"/>
          <p:cNvSpPr txBox="1"/>
          <p:nvPr/>
        </p:nvSpPr>
        <p:spPr>
          <a:xfrm>
            <a:off x="914400" y="226314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5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Un programma eHealth di prevenzione dell'obesità infantile incentrato sui genitori può fornire supporto per migliorare l'alimentazione del bambino e l'autoefficacia parentale.</a:t>
            </a:r>
            <a:endParaRPr lang="en-US" sz="1500" dirty="0"/>
          </a:p>
        </p:txBody>
      </p:sp>
      <p:sp>
        <p:nvSpPr>
          <p:cNvPr id="7" name="Object6"/>
          <p:cNvSpPr txBox="1"/>
          <p:nvPr/>
        </p:nvSpPr>
        <p:spPr>
          <a:xfrm>
            <a:off x="914400" y="288036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0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 Mobile App, KhunLook, to Support Thai Parents and Caregivers With Child Health Supervision: Development, Validation, and Acceptability Study</a:t>
            </a:r>
            <a:endParaRPr lang="en-US" sz="1000" dirty="0"/>
          </a:p>
        </p:txBody>
      </p:sp>
      <p:sp>
        <p:nvSpPr>
          <p:cNvPr id="8" name="Object7"/>
          <p:cNvSpPr txBox="1"/>
          <p:nvPr/>
        </p:nvSpPr>
        <p:spPr>
          <a:xfrm>
            <a:off x="914400" y="308610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000" i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Rosawan Areemit et all</a:t>
            </a:r>
            <a:endParaRPr lang="en-US" sz="1000" dirty="0"/>
          </a:p>
        </p:txBody>
      </p:sp>
      <p:sp>
        <p:nvSpPr>
          <p:cNvPr id="9" name="Object8"/>
          <p:cNvSpPr txBox="1"/>
          <p:nvPr/>
        </p:nvSpPr>
        <p:spPr>
          <a:xfrm>
            <a:off x="914400" y="339471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0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An Internet-Based Childhood Obesity Prevention Program (Time2bHealthy) for Parents of Preschool-Aged Children.</a:t>
            </a:r>
            <a:endParaRPr lang="en-US" sz="1000" dirty="0"/>
          </a:p>
        </p:txBody>
      </p:sp>
      <p:sp>
        <p:nvSpPr>
          <p:cNvPr id="10" name="Object9"/>
          <p:cNvSpPr txBox="1"/>
          <p:nvPr/>
        </p:nvSpPr>
        <p:spPr>
          <a:xfrm>
            <a:off x="914400" y="360045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000" i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Megan L Hammersley et all</a:t>
            </a:r>
            <a:endParaRPr lang="en-US" sz="1000" dirty="0"/>
          </a:p>
        </p:txBody>
      </p:sp>
      <p:sp>
        <p:nvSpPr>
          <p:cNvPr id="11" name="Object10"/>
          <p:cNvSpPr txBox="1"/>
          <p:nvPr/>
        </p:nvSpPr>
        <p:spPr>
          <a:xfrm>
            <a:off x="914400" y="380619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000" i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Randomized Controlled Trial J Med Internet Res, 2019 Feb 8;21(2):e11964. Doi: 10.2196/11964.</a:t>
            </a:r>
            <a:endParaRPr lang="en-US" sz="1000" dirty="0"/>
          </a:p>
        </p:txBody>
      </p:sp>
      <p:sp>
        <p:nvSpPr>
          <p:cNvPr id="12" name="Object11"/>
          <p:cNvSpPr txBox="1"/>
          <p:nvPr/>
        </p:nvSpPr>
        <p:spPr>
          <a:xfrm>
            <a:off x="914400" y="411480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0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 systematic evaluation of digital nutrition promotion websites and apps for supporting parents to influence children’s nutrition</a:t>
            </a:r>
            <a:endParaRPr lang="en-US" sz="1000" dirty="0"/>
          </a:p>
        </p:txBody>
      </p:sp>
      <p:sp>
        <p:nvSpPr>
          <p:cNvPr id="13" name="Object12"/>
          <p:cNvSpPr txBox="1"/>
          <p:nvPr/>
        </p:nvSpPr>
        <p:spPr>
          <a:xfrm>
            <a:off x="914400" y="432054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000" i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Dorota Zarnowiecki, et all</a:t>
            </a:r>
            <a:endParaRPr lang="en-US" sz="1000" dirty="0"/>
          </a:p>
        </p:txBody>
      </p:sp>
      <p:sp>
        <p:nvSpPr>
          <p:cNvPr id="14" name="Object13"/>
          <p:cNvSpPr txBox="1"/>
          <p:nvPr/>
        </p:nvSpPr>
        <p:spPr>
          <a:xfrm>
            <a:off x="914400" y="452628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000" i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International Journal of Behavioral Nutrition and Physical Activity volume 17, Article number: 17 (2020)</a:t>
            </a:r>
            <a:endParaRPr lang="en-US" sz="1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nascita</a:t>
            </a:r>
            <a:endParaRPr lang="en-US" sz="2100" dirty="0"/>
          </a:p>
        </p:txBody>
      </p:sp>
      <p:pic>
        <p:nvPicPr>
          <p:cNvPr id="4" name="Object 3" descr="C:/My/wizzi/stfnbssl/wizzi.documents/packages/anna.beba/.wizzi/documents/marzo21/images/iphon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651760" cy="3806190"/>
          </a:xfrm>
          <a:prstGeom prst="rect">
            <a:avLst/>
          </a:prstGeom>
        </p:spPr>
      </p:pic>
      <p:pic>
        <p:nvPicPr>
          <p:cNvPr id="5" name="Object 4" descr="C:/My/wizzi/stfnbssl/wizzi.documents/packages/anna.beba/.wizzi/documents/marzo21/images/nascita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594485"/>
            <a:ext cx="2103120" cy="32404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15 giorni</a:t>
            </a:r>
            <a:endParaRPr lang="en-US" sz="2100" dirty="0"/>
          </a:p>
        </p:txBody>
      </p:sp>
      <p:pic>
        <p:nvPicPr>
          <p:cNvPr id="4" name="Object 3" descr="C:/My/wizzi/stfnbssl/wizzi.documents/packages/anna.beba/.wizzi/documents/marzo21/images/iphon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651760" cy="3806190"/>
          </a:xfrm>
          <a:prstGeom prst="rect">
            <a:avLst/>
          </a:prstGeom>
        </p:spPr>
      </p:pic>
      <p:pic>
        <p:nvPicPr>
          <p:cNvPr id="5" name="Object 4" descr="C:/My/wizzi/stfnbssl/wizzi.documents/packages/anna.beba/.wizzi/documents/marzo21/images/15 giorni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594485"/>
            <a:ext cx="2103120" cy="32404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1 mese</a:t>
            </a:r>
            <a:endParaRPr lang="en-US" sz="2100" dirty="0"/>
          </a:p>
        </p:txBody>
      </p:sp>
      <p:pic>
        <p:nvPicPr>
          <p:cNvPr id="4" name="Object 3" descr="C:/My/wizzi/stfnbssl/wizzi.documents/packages/anna.beba/.wizzi/documents/marzo21/images/iphon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651760" cy="3806190"/>
          </a:xfrm>
          <a:prstGeom prst="rect">
            <a:avLst/>
          </a:prstGeom>
        </p:spPr>
      </p:pic>
      <p:pic>
        <p:nvPicPr>
          <p:cNvPr id="5" name="Object 4" descr="C:/My/wizzi/stfnbssl/wizzi.documents/packages/anna.beba/.wizzi/documents/marzo21/images/1 mes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594485"/>
            <a:ext cx="2103120" cy="32404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5 mesi</a:t>
            </a:r>
            <a:endParaRPr lang="en-US" sz="2100" dirty="0"/>
          </a:p>
        </p:txBody>
      </p:sp>
      <p:pic>
        <p:nvPicPr>
          <p:cNvPr id="4" name="Object 3" descr="C:/My/wizzi/stfnbssl/wizzi.documents/packages/anna.beba/.wizzi/documents/marzo21/images/iphon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651760" cy="3806190"/>
          </a:xfrm>
          <a:prstGeom prst="rect">
            <a:avLst/>
          </a:prstGeom>
        </p:spPr>
      </p:pic>
      <p:pic>
        <p:nvPicPr>
          <p:cNvPr id="5" name="Object 4" descr="C:/My/wizzi/stfnbssl/wizzi.documents/packages/anna.beba/.wizzi/documents/marzo21/images/5 mesi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594485"/>
            <a:ext cx="2103120" cy="32404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6 mesi</a:t>
            </a:r>
            <a:endParaRPr lang="en-US" sz="2100" dirty="0"/>
          </a:p>
        </p:txBody>
      </p:sp>
      <p:pic>
        <p:nvPicPr>
          <p:cNvPr id="4" name="Object 3" descr="C:/My/wizzi/stfnbssl/wizzi.documents/packages/anna.beba/.wizzi/documents/marzo21/images/iphon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651760" cy="3806190"/>
          </a:xfrm>
          <a:prstGeom prst="rect">
            <a:avLst/>
          </a:prstGeom>
        </p:spPr>
      </p:pic>
      <p:pic>
        <p:nvPicPr>
          <p:cNvPr id="5" name="Object 4" descr="C:/My/wizzi/stfnbssl/wizzi.documents/packages/anna.beba/.wizzi/documents/marzo21/images/6 mesi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594485"/>
            <a:ext cx="2103120" cy="32404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9 mesi/1</a:t>
            </a:r>
            <a:endParaRPr lang="en-US" sz="2100" dirty="0"/>
          </a:p>
        </p:txBody>
      </p:sp>
      <p:pic>
        <p:nvPicPr>
          <p:cNvPr id="4" name="Object 3" descr="C:/My/wizzi/stfnbssl/wizzi.documents/packages/anna.beba/.wizzi/documents/marzo21/images/iphon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651760" cy="3806190"/>
          </a:xfrm>
          <a:prstGeom prst="rect">
            <a:avLst/>
          </a:prstGeom>
        </p:spPr>
      </p:pic>
      <p:pic>
        <p:nvPicPr>
          <p:cNvPr id="5" name="Object 4" descr="C:/My/wizzi/stfnbssl/wizzi.documents/packages/anna.beba/.wizzi/documents/marzo21/images/9 mesi 1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594485"/>
            <a:ext cx="2103120" cy="32404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2023-05-16T14:33:21Z</dcterms:created>
  <dcterms:modified xsi:type="dcterms:W3CDTF">2023-05-16T14:33:21Z</dcterms:modified>
</cp:coreProperties>
</file>